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1" r:id="rId6"/>
    <p:sldId id="288" r:id="rId7"/>
    <p:sldId id="294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301" r:id="rId20"/>
    <p:sldId id="291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84" r:id="rId29"/>
    <p:sldId id="290" r:id="rId30"/>
    <p:sldId id="295" r:id="rId31"/>
    <p:sldId id="292" r:id="rId32"/>
    <p:sldId id="285" r:id="rId33"/>
    <p:sldId id="302" r:id="rId34"/>
    <p:sldId id="303" r:id="rId35"/>
    <p:sldId id="304" r:id="rId36"/>
    <p:sldId id="305" r:id="rId37"/>
    <p:sldId id="306" r:id="rId38"/>
    <p:sldId id="307" r:id="rId39"/>
    <p:sldId id="309" r:id="rId40"/>
    <p:sldId id="308" r:id="rId41"/>
    <p:sldId id="310" r:id="rId42"/>
    <p:sldId id="311" r:id="rId43"/>
    <p:sldId id="312" r:id="rId44"/>
    <p:sldId id="313" r:id="rId45"/>
    <p:sldId id="297" r:id="rId46"/>
    <p:sldId id="300" r:id="rId47"/>
    <p:sldId id="298" r:id="rId48"/>
    <p:sldId id="299" r:id="rId49"/>
    <p:sldId id="314" r:id="rId50"/>
    <p:sldId id="286" r:id="rId51"/>
    <p:sldId id="287" r:id="rId52"/>
    <p:sldId id="289" r:id="rId53"/>
    <p:sldId id="29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7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898EF-230E-144E-868D-63232A6F1BC7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EB2CB-3B4C-5A46-8585-6529D139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0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6EFE52C7-5C0A-734A-8E0E-FFD4753D34E3}" type="slidenum">
              <a:rPr lang="en-US"/>
              <a:pPr/>
              <a:t>19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173144DA-3B7B-B34D-B18E-8E2CD6462F2F}" type="slidenum">
              <a:rPr lang="en-US"/>
              <a:pPr/>
              <a:t>21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6EFE52C7-5C0A-734A-8E0E-FFD4753D34E3}" type="slidenum">
              <a:rPr lang="en-US"/>
              <a:pPr/>
              <a:t>22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0E41F25-9DF5-5B4C-991D-B546D11E76B2}" type="slidenum">
              <a:rPr lang="en-US">
                <a:latin typeface="Calibri" charset="0"/>
              </a:rPr>
              <a:pPr eaLnBrk="1" hangingPunct="1"/>
              <a:t>25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8691F06-5AAA-1341-AADF-B8282DC68E63}" type="slidenum">
              <a:rPr lang="en-US">
                <a:latin typeface="Calibri" charset="0"/>
              </a:rPr>
              <a:pPr eaLnBrk="1" hangingPunct="1"/>
              <a:t>26</a:t>
            </a:fld>
            <a:endParaRPr lang="en-US">
              <a:latin typeface="Calibri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6EFCF1A-DEE5-5348-AF0C-EFB1F5C5654F}" type="slidenum">
              <a:rPr lang="en-US">
                <a:latin typeface="Calibri" charset="0"/>
              </a:rPr>
              <a:pPr eaLnBrk="1" hangingPunct="1"/>
              <a:t>27</a:t>
            </a:fld>
            <a:endParaRPr lang="en-US">
              <a:latin typeface="Calibri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4324350"/>
            <a:ext cx="5048250" cy="417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How many 2</a:t>
            </a:r>
            <a:r>
              <a:rPr lang="en-US" baseline="30000">
                <a:latin typeface="Calibri" charset="0"/>
              </a:rPr>
              <a:t>nd</a:t>
            </a:r>
            <a:r>
              <a:rPr lang="en-US">
                <a:latin typeface="Calibri" charset="0"/>
              </a:rPr>
              <a:t> derivative filters are there?  There are four 2</a:t>
            </a:r>
            <a:r>
              <a:rPr lang="en-US" baseline="30000">
                <a:latin typeface="Calibri" charset="0"/>
              </a:rPr>
              <a:t>nd</a:t>
            </a:r>
            <a:r>
              <a:rPr lang="en-US">
                <a:latin typeface="Calibri" charset="0"/>
              </a:rPr>
              <a:t> partial derivative filters.</a:t>
            </a:r>
          </a:p>
          <a:p>
            <a:pPr eaLnBrk="1" hangingPunct="1"/>
            <a:r>
              <a:rPr lang="en-US">
                <a:latin typeface="Calibri" charset="0"/>
              </a:rPr>
              <a:t>In practice, it’s handy to define a single 2</a:t>
            </a:r>
            <a:r>
              <a:rPr lang="en-US" baseline="30000">
                <a:latin typeface="Calibri" charset="0"/>
              </a:rPr>
              <a:t>nd</a:t>
            </a:r>
            <a:r>
              <a:rPr lang="en-US">
                <a:latin typeface="Calibri" charset="0"/>
              </a:rPr>
              <a:t> derivative filter—the Laplacian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1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2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26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0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2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5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66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1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9CDB7-D7AE-D94D-B860-CF5DC45EBFE3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8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30.png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8" Type="http://schemas.openxmlformats.org/officeDocument/2006/relationships/image" Target="../media/image30.png"/><Relationship Id="rId1" Type="http://schemas.openxmlformats.org/officeDocument/2006/relationships/vmlDrawing" Target="../drawings/vmlDrawing2.vml"/><Relationship Id="rId2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oleObject" Target="../embeddings/oleObject3.bin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jpeg"/><Relationship Id="rId10" Type="http://schemas.openxmlformats.org/officeDocument/2006/relationships/image" Target="../media/image37.png"/><Relationship Id="rId1" Type="http://schemas.openxmlformats.org/officeDocument/2006/relationships/vmlDrawing" Target="../drawings/vmlDrawing3.vml"/><Relationship Id="rId2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38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oleObject" Target="../embeddings/oleObject6.bin"/><Relationship Id="rId17" Type="http://schemas.openxmlformats.org/officeDocument/2006/relationships/image" Target="../media/image39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vmlDrawing" Target="../drawings/vmlDrawing4.v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rsci.mit.edu/pub_pdfs/pyramid83.pdf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rsci.mit.edu/pub_pdfs/pyramid83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939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CSC589 Introduction to Computer Vision</a:t>
            </a:r>
            <a:br>
              <a:rPr lang="en-US" dirty="0" smtClean="0"/>
            </a:br>
            <a:r>
              <a:rPr lang="en-US" dirty="0" smtClean="0"/>
              <a:t>Lecture </a:t>
            </a:r>
            <a:r>
              <a:rPr lang="en-US" dirty="0" smtClean="0"/>
              <a:t>11</a:t>
            </a:r>
            <a:br>
              <a:rPr lang="en-US" dirty="0" smtClean="0"/>
            </a:br>
            <a:r>
              <a:rPr lang="en-US" dirty="0" smtClean="0"/>
              <a:t>Gaussian Pyramids</a:t>
            </a:r>
            <a:endParaRPr lang="en-US" dirty="0"/>
          </a:p>
        </p:txBody>
      </p:sp>
      <p:pic>
        <p:nvPicPr>
          <p:cNvPr id="5" name="Picture 4" descr="Screen Shot 2017-10-12 at 11.01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248"/>
            <a:ext cx="9144000" cy="34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4478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478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335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sub-sampling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733800" y="5638800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1/4  </a:t>
            </a:r>
            <a:r>
              <a:rPr lang="en-US"/>
              <a:t>(2x zoom)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934200" y="5638800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1/8  </a:t>
            </a:r>
            <a:r>
              <a:rPr lang="en-US"/>
              <a:t>(4x zoom)</a:t>
            </a: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609600" y="6248400"/>
            <a:ext cx="830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Why does this look so crufty?</a:t>
            </a:r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1295400" y="5638800"/>
            <a:ext cx="54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1/2</a:t>
            </a:r>
          </a:p>
        </p:txBody>
      </p:sp>
      <p:sp>
        <p:nvSpPr>
          <p:cNvPr id="8202" name="Text Box 8"/>
          <p:cNvSpPr txBox="1">
            <a:spLocks noChangeArrowheads="1"/>
          </p:cNvSpPr>
          <p:nvPr/>
        </p:nvSpPr>
        <p:spPr bwMode="auto">
          <a:xfrm>
            <a:off x="7467600" y="6491288"/>
            <a:ext cx="1979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78901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sub-sampling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66838"/>
            <a:ext cx="6923088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8"/>
          <p:cNvSpPr txBox="1">
            <a:spLocks noChangeArrowheads="1"/>
          </p:cNvSpPr>
          <p:nvPr/>
        </p:nvSpPr>
        <p:spPr bwMode="auto">
          <a:xfrm>
            <a:off x="7631113" y="6491288"/>
            <a:ext cx="1479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F. Durand</a:t>
            </a:r>
          </a:p>
        </p:txBody>
      </p:sp>
    </p:spTree>
    <p:extLst>
      <p:ext uri="{BB962C8B-B14F-4D97-AF65-F5344CB8AC3E}">
        <p14:creationId xmlns:p14="http://schemas.microsoft.com/office/powerpoint/2010/main" val="343934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Nyquist limit – 2D example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57023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943600" y="220980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Good sampling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5943600" y="499745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Bad sampling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When downsampling by a factor of two</a:t>
            </a:r>
          </a:p>
          <a:p>
            <a:pPr lvl="1"/>
            <a:r>
              <a:rPr lang="en-US">
                <a:latin typeface="Calibri" charset="0"/>
              </a:rPr>
              <a:t>Original image has frequencies that are too high</a:t>
            </a:r>
          </a:p>
          <a:p>
            <a:pPr lvl="1"/>
            <a:endParaRPr lang="en-US">
              <a:latin typeface="Calibri" charset="0"/>
            </a:endParaRPr>
          </a:p>
          <a:p>
            <a:pPr lvl="1"/>
            <a:endParaRPr lang="en-US">
              <a:latin typeface="Calibri" charset="0"/>
            </a:endParaRPr>
          </a:p>
          <a:p>
            <a:pPr lvl="1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How can we fix this?</a:t>
            </a:r>
          </a:p>
        </p:txBody>
      </p:sp>
    </p:spTree>
    <p:extLst>
      <p:ext uri="{BB962C8B-B14F-4D97-AF65-F5344CB8AC3E}">
        <p14:creationId xmlns:p14="http://schemas.microsoft.com/office/powerpoint/2010/main" val="218595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8918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1895475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r>
              <a:rPr lang="en-US">
                <a:latin typeface="Calibri" charset="0"/>
              </a:rPr>
              <a:t>Gaussian pre-filtering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395913" y="40132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1/4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072313" y="34163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1/8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9050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Gaussian 1/2</a:t>
            </a: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/>
              <a:t>Solution: filter the image, </a:t>
            </a:r>
            <a:r>
              <a:rPr lang="en-US" sz="3200" i="1"/>
              <a:t>then</a:t>
            </a:r>
            <a:r>
              <a:rPr lang="en-US" sz="320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800"/>
          </a:p>
        </p:txBody>
      </p:sp>
      <p:sp>
        <p:nvSpPr>
          <p:cNvPr id="15370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5162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3154363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914400"/>
            <a:ext cx="3125787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r>
              <a:rPr lang="en-US" sz="3200">
                <a:latin typeface="Calibri" charset="0"/>
              </a:rPr>
              <a:t>Subsampling with Gaussian pre-filtering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267200" y="5105400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1/4 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7377113" y="51054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1/8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33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Gaussian 1/2</a:t>
            </a: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/>
              <a:t>Solution:  filter the image, </a:t>
            </a:r>
            <a:r>
              <a:rPr lang="en-US" sz="3200" i="1"/>
              <a:t>then</a:t>
            </a:r>
            <a:r>
              <a:rPr lang="en-US" sz="3200"/>
              <a:t> subsample</a:t>
            </a:r>
          </a:p>
        </p:txBody>
      </p:sp>
      <p:sp>
        <p:nvSpPr>
          <p:cNvPr id="16394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265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001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-117475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Compare with...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1/4  </a:t>
            </a:r>
            <a:r>
              <a:rPr lang="en-US" sz="1600">
                <a:latin typeface="Arial" charset="0"/>
              </a:rPr>
              <a:t>(2x zoom)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1/8  </a:t>
            </a:r>
            <a:r>
              <a:rPr lang="en-US" sz="1600">
                <a:latin typeface="Arial" charset="0"/>
              </a:rPr>
              <a:t>(4x zoom)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1/2</a:t>
            </a:r>
          </a:p>
        </p:txBody>
      </p: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13386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13" y="42863"/>
            <a:ext cx="2884488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Gaussian pre-filtering</a:t>
            </a:r>
            <a:endParaRPr lang="en-US" dirty="0">
              <a:ea typeface="+mj-ea"/>
            </a:endParaRP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2754313"/>
            <a:ext cx="28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9"/>
          <p:cNvSpPr>
            <a:spLocks noChangeArrowheads="1"/>
          </p:cNvSpPr>
          <p:nvPr/>
        </p:nvSpPr>
        <p:spPr bwMode="auto">
          <a:xfrm>
            <a:off x="141288" y="1295400"/>
            <a:ext cx="265588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/>
              <a:t>Solution: filter the image, </a:t>
            </a:r>
            <a:r>
              <a:rPr lang="en-US" sz="2400" i="1"/>
              <a:t>then</a:t>
            </a:r>
            <a:r>
              <a:rPr lang="en-US" sz="240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/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741738" y="3260725"/>
            <a:ext cx="539750" cy="433388"/>
            <a:chOff x="1390497" y="3261445"/>
            <a:chExt cx="539142" cy="433080"/>
          </a:xfrm>
        </p:grpSpPr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71" name="TextBox 19"/>
            <p:cNvSpPr txBox="1">
              <a:spLocks noChangeArrowheads="1"/>
            </p:cNvSpPr>
            <p:nvPr/>
          </p:nvSpPr>
          <p:spPr bwMode="auto">
            <a:xfrm>
              <a:off x="14042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blur</a:t>
              </a: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2867025" y="3776663"/>
            <a:ext cx="2278063" cy="2994025"/>
            <a:chOff x="515031" y="3777331"/>
            <a:chExt cx="2278578" cy="2993593"/>
          </a:xfrm>
        </p:grpSpPr>
        <p:pic>
          <p:nvPicPr>
            <p:cNvPr id="18467" name="Picture 9" descr="C:\snavely\tmp\vg1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1741718" y="3777331"/>
              <a:ext cx="1051891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079172" y="3864430"/>
              <a:ext cx="38985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4529138" y="3217863"/>
            <a:ext cx="1076325" cy="433387"/>
            <a:chOff x="2177129" y="3217903"/>
            <a:chExt cx="1076513" cy="433080"/>
          </a:xfrm>
        </p:grpSpPr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 rot="-8119149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66" name="TextBox 24"/>
            <p:cNvSpPr txBox="1">
              <a:spLocks noChangeArrowheads="1"/>
            </p:cNvSpPr>
            <p:nvPr/>
          </p:nvSpPr>
          <p:spPr bwMode="auto">
            <a:xfrm>
              <a:off x="2177129" y="330924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subsample</a:t>
              </a: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722938" y="3260725"/>
            <a:ext cx="539750" cy="433388"/>
            <a:chOff x="3371697" y="3261445"/>
            <a:chExt cx="539142" cy="433080"/>
          </a:xfrm>
        </p:grpSpPr>
        <p:sp>
          <p:nvSpPr>
            <p:cNvPr id="26" name="Down Arrow 25"/>
            <p:cNvSpPr>
              <a:spLocks noChangeArrowheads="1"/>
            </p:cNvSpPr>
            <p:nvPr/>
          </p:nvSpPr>
          <p:spPr bwMode="auto"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64" name="TextBox 26"/>
            <p:cNvSpPr txBox="1">
              <a:spLocks noChangeArrowheads="1"/>
            </p:cNvSpPr>
            <p:nvPr/>
          </p:nvSpPr>
          <p:spPr bwMode="auto">
            <a:xfrm>
              <a:off x="33854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blur</a:t>
              </a:r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367463" y="3217863"/>
            <a:ext cx="1077912" cy="433387"/>
            <a:chOff x="4016859" y="3217899"/>
            <a:chExt cx="1076513" cy="433080"/>
          </a:xfrm>
        </p:grpSpPr>
        <p:sp>
          <p:nvSpPr>
            <p:cNvPr id="28" name="Down Arrow 27"/>
            <p:cNvSpPr>
              <a:spLocks noChangeArrowheads="1"/>
            </p:cNvSpPr>
            <p:nvPr/>
          </p:nvSpPr>
          <p:spPr bwMode="auto">
            <a:xfrm rot="-8119149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62" name="TextBox 28"/>
            <p:cNvSpPr txBox="1">
              <a:spLocks noChangeArrowheads="1"/>
            </p:cNvSpPr>
            <p:nvPr/>
          </p:nvSpPr>
          <p:spPr bwMode="auto">
            <a:xfrm>
              <a:off x="4016859" y="329835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subsample</a:t>
              </a:r>
            </a:p>
          </p:txBody>
        </p: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86663" y="2960688"/>
            <a:ext cx="539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00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844925"/>
            <a:ext cx="280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38463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44925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3025775"/>
            <a:ext cx="69850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5487988" y="1655763"/>
            <a:ext cx="1168400" cy="1462087"/>
            <a:chOff x="3135896" y="1655788"/>
            <a:chExt cx="1169347" cy="1461986"/>
          </a:xfrm>
        </p:grpSpPr>
        <p:pic>
          <p:nvPicPr>
            <p:cNvPr id="18459" name="Picture 10" descr="C:\snavely\tmp\vg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875317" y="2656109"/>
              <a:ext cx="429926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5487988" y="3798888"/>
            <a:ext cx="1209675" cy="1520825"/>
            <a:chOff x="3135896" y="3799099"/>
            <a:chExt cx="1210913" cy="1521196"/>
          </a:xfrm>
        </p:grpSpPr>
        <p:pic>
          <p:nvPicPr>
            <p:cNvPr id="18456" name="Picture 11" descr="C:\snavely\tmp\vg2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516132" y="3799099"/>
              <a:ext cx="830677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77384" y="3886198"/>
              <a:ext cx="338554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7131050" y="2401888"/>
            <a:ext cx="619125" cy="754062"/>
            <a:chOff x="4779181" y="2402353"/>
            <a:chExt cx="619037" cy="753719"/>
          </a:xfrm>
        </p:grpSpPr>
        <p:pic>
          <p:nvPicPr>
            <p:cNvPr id="18454" name="Picture 7" descr="C:\snavely\tmp\vg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29206" y="2786740"/>
              <a:ext cx="369012" cy="36933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844925"/>
            <a:ext cx="5540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51" name="Group 50"/>
          <p:cNvGrpSpPr>
            <a:grpSpLocks/>
          </p:cNvGrpSpPr>
          <p:nvPr/>
        </p:nvGrpSpPr>
        <p:grpSpPr bwMode="auto">
          <a:xfrm>
            <a:off x="2859088" y="190500"/>
            <a:ext cx="2236787" cy="2938463"/>
            <a:chOff x="507913" y="190710"/>
            <a:chExt cx="2236360" cy="2938315"/>
          </a:xfrm>
        </p:grpSpPr>
        <p:pic>
          <p:nvPicPr>
            <p:cNvPr id="18452" name="Picture 8" descr="C:\snavely\tmp\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2220686" y="2525477"/>
              <a:ext cx="513282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92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3" descr="C:\snavely\tmp\v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2754313"/>
            <a:ext cx="28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46"/>
          <p:cNvGrpSpPr>
            <a:grpSpLocks/>
          </p:cNvGrpSpPr>
          <p:nvPr/>
        </p:nvGrpSpPr>
        <p:grpSpPr bwMode="auto">
          <a:xfrm>
            <a:off x="3741738" y="3260725"/>
            <a:ext cx="539750" cy="433388"/>
            <a:chOff x="1390497" y="3261445"/>
            <a:chExt cx="539142" cy="433080"/>
          </a:xfrm>
        </p:grpSpPr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96" name="TextBox 19"/>
            <p:cNvSpPr txBox="1">
              <a:spLocks noChangeArrowheads="1"/>
            </p:cNvSpPr>
            <p:nvPr/>
          </p:nvSpPr>
          <p:spPr bwMode="auto">
            <a:xfrm>
              <a:off x="14042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blur</a:t>
              </a:r>
            </a:p>
          </p:txBody>
        </p:sp>
      </p:grpSp>
      <p:grpSp>
        <p:nvGrpSpPr>
          <p:cNvPr id="19460" name="Group 51"/>
          <p:cNvGrpSpPr>
            <a:grpSpLocks/>
          </p:cNvGrpSpPr>
          <p:nvPr/>
        </p:nvGrpSpPr>
        <p:grpSpPr bwMode="auto">
          <a:xfrm>
            <a:off x="2867025" y="3776663"/>
            <a:ext cx="2278063" cy="2994025"/>
            <a:chOff x="515031" y="3777331"/>
            <a:chExt cx="2278578" cy="2993593"/>
          </a:xfrm>
        </p:grpSpPr>
        <p:pic>
          <p:nvPicPr>
            <p:cNvPr id="19492" name="Picture 9" descr="C:\snavely\tmp\vg1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1741718" y="3777331"/>
              <a:ext cx="1051891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079172" y="3864430"/>
              <a:ext cx="38985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9461" name="Group 47"/>
          <p:cNvGrpSpPr>
            <a:grpSpLocks/>
          </p:cNvGrpSpPr>
          <p:nvPr/>
        </p:nvGrpSpPr>
        <p:grpSpPr bwMode="auto">
          <a:xfrm>
            <a:off x="4529138" y="3217863"/>
            <a:ext cx="1076325" cy="433387"/>
            <a:chOff x="2177129" y="3217903"/>
            <a:chExt cx="1076513" cy="433080"/>
          </a:xfrm>
        </p:grpSpPr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 rot="-8119149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91" name="TextBox 24"/>
            <p:cNvSpPr txBox="1">
              <a:spLocks noChangeArrowheads="1"/>
            </p:cNvSpPr>
            <p:nvPr/>
          </p:nvSpPr>
          <p:spPr bwMode="auto">
            <a:xfrm>
              <a:off x="2177129" y="330924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subsample</a:t>
              </a:r>
            </a:p>
          </p:txBody>
        </p:sp>
      </p:grpSp>
      <p:grpSp>
        <p:nvGrpSpPr>
          <p:cNvPr id="19462" name="Group 48"/>
          <p:cNvGrpSpPr>
            <a:grpSpLocks/>
          </p:cNvGrpSpPr>
          <p:nvPr/>
        </p:nvGrpSpPr>
        <p:grpSpPr bwMode="auto">
          <a:xfrm>
            <a:off x="5722938" y="3260725"/>
            <a:ext cx="539750" cy="433388"/>
            <a:chOff x="3371697" y="3261445"/>
            <a:chExt cx="539142" cy="433080"/>
          </a:xfrm>
        </p:grpSpPr>
        <p:sp>
          <p:nvSpPr>
            <p:cNvPr id="26" name="Down Arrow 25"/>
            <p:cNvSpPr>
              <a:spLocks noChangeArrowheads="1"/>
            </p:cNvSpPr>
            <p:nvPr/>
          </p:nvSpPr>
          <p:spPr bwMode="auto"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89" name="TextBox 26"/>
            <p:cNvSpPr txBox="1">
              <a:spLocks noChangeArrowheads="1"/>
            </p:cNvSpPr>
            <p:nvPr/>
          </p:nvSpPr>
          <p:spPr bwMode="auto">
            <a:xfrm>
              <a:off x="33854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blur</a:t>
              </a:r>
            </a:p>
          </p:txBody>
        </p:sp>
      </p:grpSp>
      <p:grpSp>
        <p:nvGrpSpPr>
          <p:cNvPr id="19463" name="Group 49"/>
          <p:cNvGrpSpPr>
            <a:grpSpLocks/>
          </p:cNvGrpSpPr>
          <p:nvPr/>
        </p:nvGrpSpPr>
        <p:grpSpPr bwMode="auto">
          <a:xfrm>
            <a:off x="6367463" y="3217863"/>
            <a:ext cx="1077912" cy="433387"/>
            <a:chOff x="4016859" y="3217899"/>
            <a:chExt cx="1076513" cy="433080"/>
          </a:xfrm>
        </p:grpSpPr>
        <p:sp>
          <p:nvSpPr>
            <p:cNvPr id="28" name="Down Arrow 27"/>
            <p:cNvSpPr>
              <a:spLocks noChangeArrowheads="1"/>
            </p:cNvSpPr>
            <p:nvPr/>
          </p:nvSpPr>
          <p:spPr bwMode="auto">
            <a:xfrm rot="-8119149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87" name="TextBox 28"/>
            <p:cNvSpPr txBox="1">
              <a:spLocks noChangeArrowheads="1"/>
            </p:cNvSpPr>
            <p:nvPr/>
          </p:nvSpPr>
          <p:spPr bwMode="auto">
            <a:xfrm>
              <a:off x="4016859" y="329835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subsample</a:t>
              </a:r>
            </a:p>
          </p:txBody>
        </p:sp>
      </p:grpSp>
      <p:sp>
        <p:nvSpPr>
          <p:cNvPr id="19464" name="TextBox 33"/>
          <p:cNvSpPr txBox="1">
            <a:spLocks noChangeArrowheads="1"/>
          </p:cNvSpPr>
          <p:nvPr/>
        </p:nvSpPr>
        <p:spPr bwMode="auto">
          <a:xfrm>
            <a:off x="7586663" y="2960688"/>
            <a:ext cx="539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000"/>
              <a:t>…</a:t>
            </a:r>
          </a:p>
        </p:txBody>
      </p:sp>
      <p:pic>
        <p:nvPicPr>
          <p:cNvPr id="19465" name="Picture 14" descr="C:\snavely\tmp\vg8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844925"/>
            <a:ext cx="280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5" descr="C:\snavely\tmp\vg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38463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6" descr="C:\snavely\tmp\vg16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44925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17" descr="C:\snavely\tmp\vg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3025775"/>
            <a:ext cx="69850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9" name="Group 52"/>
          <p:cNvGrpSpPr>
            <a:grpSpLocks/>
          </p:cNvGrpSpPr>
          <p:nvPr/>
        </p:nvGrpSpPr>
        <p:grpSpPr bwMode="auto">
          <a:xfrm>
            <a:off x="5487988" y="1655763"/>
            <a:ext cx="1168400" cy="1462087"/>
            <a:chOff x="3135896" y="1655788"/>
            <a:chExt cx="1169347" cy="1461986"/>
          </a:xfrm>
        </p:grpSpPr>
        <p:pic>
          <p:nvPicPr>
            <p:cNvPr id="19484" name="Picture 10" descr="C:\snavely\tmp\vg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875317" y="2656109"/>
              <a:ext cx="429926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9470" name="Group 53"/>
          <p:cNvGrpSpPr>
            <a:grpSpLocks/>
          </p:cNvGrpSpPr>
          <p:nvPr/>
        </p:nvGrpSpPr>
        <p:grpSpPr bwMode="auto">
          <a:xfrm>
            <a:off x="5487988" y="3798888"/>
            <a:ext cx="1209675" cy="1520825"/>
            <a:chOff x="3135896" y="3799099"/>
            <a:chExt cx="1210913" cy="1521196"/>
          </a:xfrm>
        </p:grpSpPr>
        <p:pic>
          <p:nvPicPr>
            <p:cNvPr id="19481" name="Picture 11" descr="C:\snavely\tmp\vg2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516132" y="3799099"/>
              <a:ext cx="830677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77384" y="3886198"/>
              <a:ext cx="338554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9471" name="Group 54"/>
          <p:cNvGrpSpPr>
            <a:grpSpLocks/>
          </p:cNvGrpSpPr>
          <p:nvPr/>
        </p:nvGrpSpPr>
        <p:grpSpPr bwMode="auto">
          <a:xfrm>
            <a:off x="7131050" y="2401888"/>
            <a:ext cx="619125" cy="754062"/>
            <a:chOff x="4779181" y="2402353"/>
            <a:chExt cx="619037" cy="753719"/>
          </a:xfrm>
        </p:grpSpPr>
        <p:pic>
          <p:nvPicPr>
            <p:cNvPr id="19479" name="Picture 7" descr="C:\snavely\tmp\vg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29206" y="2786740"/>
              <a:ext cx="369012" cy="36933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472" name="Picture 12" descr="C:\snavely\tmp\vg4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844925"/>
            <a:ext cx="5540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3" name="Group 50"/>
          <p:cNvGrpSpPr>
            <a:grpSpLocks/>
          </p:cNvGrpSpPr>
          <p:nvPr/>
        </p:nvGrpSpPr>
        <p:grpSpPr bwMode="auto">
          <a:xfrm>
            <a:off x="2859088" y="190500"/>
            <a:ext cx="2236787" cy="2938463"/>
            <a:chOff x="507913" y="190710"/>
            <a:chExt cx="2236360" cy="2938315"/>
          </a:xfrm>
        </p:grpSpPr>
        <p:pic>
          <p:nvPicPr>
            <p:cNvPr id="19477" name="Picture 8" descr="C:\snavely\tmp\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2220686" y="2525477"/>
              <a:ext cx="513282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2786063" y="3798888"/>
            <a:ext cx="6553200" cy="329882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75" name="TextBox 44"/>
          <p:cNvSpPr txBox="1">
            <a:spLocks noChangeArrowheads="1"/>
          </p:cNvSpPr>
          <p:nvPr/>
        </p:nvSpPr>
        <p:spPr bwMode="auto">
          <a:xfrm>
            <a:off x="1374775" y="-615950"/>
            <a:ext cx="1655763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3900">
                <a:latin typeface="Times New Roman" charset="0"/>
                <a:cs typeface="Times New Roman" charset="0"/>
              </a:rPr>
              <a:t>{</a:t>
            </a:r>
          </a:p>
        </p:txBody>
      </p:sp>
      <p:sp>
        <p:nvSpPr>
          <p:cNvPr id="19476" name="TextBox 45"/>
          <p:cNvSpPr txBox="1">
            <a:spLocks noChangeArrowheads="1"/>
          </p:cNvSpPr>
          <p:nvPr/>
        </p:nvSpPr>
        <p:spPr bwMode="auto">
          <a:xfrm>
            <a:off x="254000" y="1200150"/>
            <a:ext cx="18716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i="1"/>
              <a:t>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20601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685800" y="239713"/>
            <a:ext cx="8153400" cy="838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Gaussian pyramids </a:t>
            </a:r>
            <a:br>
              <a:rPr lang="en-US" dirty="0" smtClean="0">
                <a:ea typeface="+mj-ea"/>
              </a:rPr>
            </a:br>
            <a:r>
              <a:rPr lang="en-US" dirty="0" smtClean="0">
                <a:ea typeface="+mj-ea"/>
              </a:rPr>
              <a:t>[Burt and </a:t>
            </a:r>
            <a:r>
              <a:rPr lang="en-US" dirty="0" err="1" smtClean="0">
                <a:ea typeface="+mj-ea"/>
              </a:rPr>
              <a:t>Adelson</a:t>
            </a:r>
            <a:r>
              <a:rPr lang="en-US" dirty="0" smtClean="0">
                <a:ea typeface="+mj-ea"/>
              </a:rPr>
              <a:t>, 1983]</a:t>
            </a:r>
            <a:endParaRPr lang="en-US" dirty="0">
              <a:ea typeface="+mj-ea"/>
            </a:endParaRPr>
          </a:p>
        </p:txBody>
      </p:sp>
      <p:pic>
        <p:nvPicPr>
          <p:cNvPr id="2" name="Picture 1" descr="512px-Image_pyramid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6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Man-made Scene</a:t>
            </a:r>
          </a:p>
        </p:txBody>
      </p:sp>
      <p:pic>
        <p:nvPicPr>
          <p:cNvPr id="61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6476" r="9428" b="11046"/>
          <a:stretch>
            <a:fillRect/>
          </a:stretch>
        </p:blipFill>
        <p:spPr bwMode="auto">
          <a:xfrm>
            <a:off x="4876800" y="2209800"/>
            <a:ext cx="37750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1075"/>
            <a:ext cx="38862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1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called a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Idea: Representation can be pictured as a “pyramid” of 3×3, 5×5, 9×9, …, (2</a:t>
            </a:r>
            <a:r>
              <a:rPr lang="en-US" sz="2000" baseline="30000" dirty="0" smtClean="0"/>
              <a:t>n</a:t>
            </a:r>
            <a:r>
              <a:rPr lang="en-US" sz="2000" dirty="0" smtClean="0"/>
              <a:t>+1)(2</a:t>
            </a:r>
            <a:r>
              <a:rPr lang="en-US" sz="2000" baseline="30000" dirty="0" smtClean="0"/>
              <a:t>n</a:t>
            </a:r>
            <a:r>
              <a:rPr lang="en-US" sz="2000" dirty="0" smtClean="0"/>
              <a:t>+1) images. </a:t>
            </a:r>
          </a:p>
          <a:p>
            <a:endParaRPr lang="en-US" sz="2000" dirty="0"/>
          </a:p>
        </p:txBody>
      </p:sp>
      <p:pic>
        <p:nvPicPr>
          <p:cNvPr id="4" name="Picture 3" descr="Screen Shot 2015-02-18 at 11.1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43" y="2683870"/>
            <a:ext cx="6253539" cy="36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685800" y="239713"/>
            <a:ext cx="8153400" cy="838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Gaussian pyramids </a:t>
            </a:r>
            <a:br>
              <a:rPr lang="en-US" dirty="0" smtClean="0">
                <a:ea typeface="+mj-ea"/>
              </a:rPr>
            </a:br>
            <a:r>
              <a:rPr lang="en-US" dirty="0" smtClean="0">
                <a:ea typeface="+mj-ea"/>
              </a:rPr>
              <a:t>[Burt and </a:t>
            </a:r>
            <a:r>
              <a:rPr lang="en-US" dirty="0" err="1" smtClean="0">
                <a:ea typeface="+mj-ea"/>
              </a:rPr>
              <a:t>Adelson</a:t>
            </a:r>
            <a:r>
              <a:rPr lang="en-US" dirty="0" smtClean="0">
                <a:ea typeface="+mj-ea"/>
              </a:rPr>
              <a:t>, 1983]</a:t>
            </a:r>
            <a:endParaRPr lang="en-US" dirty="0">
              <a:ea typeface="+mj-ea"/>
            </a:endParaRPr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600200" y="1408113"/>
          <a:ext cx="563880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2" name="Photo Editor Photo" r:id="rId7" imgW="4896533" imgH="3419952" progId="">
                  <p:embed/>
                </p:oleObj>
              </mc:Choice>
              <mc:Fallback>
                <p:oleObj name="Photo Editor Photo" r:id="rId7" imgW="4896533" imgH="34199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408113"/>
                        <a:ext cx="5638800" cy="393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5127625"/>
            <a:ext cx="8839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285750" indent="-28575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In computer graphics, a </a:t>
            </a:r>
            <a:r>
              <a:rPr lang="en-US" i="1" dirty="0" err="1">
                <a:latin typeface="+mn-lt"/>
                <a:ea typeface="+mn-ea"/>
                <a:cs typeface="+mn-cs"/>
              </a:rPr>
              <a:t>mip</a:t>
            </a:r>
            <a:r>
              <a:rPr lang="en-US" i="1" dirty="0">
                <a:latin typeface="+mn-lt"/>
                <a:ea typeface="+mn-ea"/>
                <a:cs typeface="+mn-cs"/>
              </a:rPr>
              <a:t> map </a:t>
            </a:r>
            <a:r>
              <a:rPr lang="en-US" dirty="0">
                <a:latin typeface="+mn-lt"/>
                <a:ea typeface="+mn-ea"/>
                <a:cs typeface="+mn-cs"/>
              </a:rPr>
              <a:t>[Williams, 1983]</a:t>
            </a:r>
          </a:p>
          <a:p>
            <a:pPr marL="285750" indent="-28575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A precursor to </a:t>
            </a:r>
            <a:r>
              <a:rPr lang="en-US" i="1" dirty="0">
                <a:latin typeface="+mn-lt"/>
                <a:ea typeface="+mn-ea"/>
                <a:cs typeface="+mn-cs"/>
              </a:rPr>
              <a:t>wavelet transform</a:t>
            </a: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Gaussian Pyramids have all sorts of applications in computer vision</a:t>
            </a:r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76606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685800" y="239713"/>
            <a:ext cx="8153400" cy="838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Gaussian pyramids </a:t>
            </a:r>
            <a:br>
              <a:rPr lang="en-US" dirty="0" smtClean="0">
                <a:ea typeface="+mj-ea"/>
              </a:rPr>
            </a:br>
            <a:r>
              <a:rPr lang="en-US" dirty="0" smtClean="0">
                <a:ea typeface="+mj-ea"/>
              </a:rPr>
              <a:t>[Burt and </a:t>
            </a:r>
            <a:r>
              <a:rPr lang="en-US" dirty="0" err="1" smtClean="0">
                <a:ea typeface="+mj-ea"/>
              </a:rPr>
              <a:t>Adelson</a:t>
            </a:r>
            <a:r>
              <a:rPr lang="en-US" dirty="0" smtClean="0">
                <a:ea typeface="+mj-ea"/>
              </a:rPr>
              <a:t>, 1983]</a:t>
            </a:r>
            <a:endParaRPr lang="en-US" dirty="0">
              <a:ea typeface="+mj-ea"/>
            </a:endParaRP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600200" y="1408113"/>
          <a:ext cx="563880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0" name="Photo Editor Photo" r:id="rId7" imgW="4896533" imgH="3419952" progId="">
                  <p:embed/>
                </p:oleObj>
              </mc:Choice>
              <mc:Fallback>
                <p:oleObj name="Photo Editor Photo" r:id="rId7" imgW="4896533" imgH="34199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408113"/>
                        <a:ext cx="5638800" cy="393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5246688"/>
            <a:ext cx="8839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4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/>
              <a:t>How much space does a Gaussian pyramid take compared to the original image?</a:t>
            </a:r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7469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Gaussian Pyramid</a:t>
            </a:r>
          </a:p>
        </p:txBody>
      </p:sp>
      <p:pic>
        <p:nvPicPr>
          <p:cNvPr id="225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516063"/>
            <a:ext cx="64865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Gaussian pyramid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68" y="1417637"/>
            <a:ext cx="5790032" cy="519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7331075" y="6488113"/>
            <a:ext cx="1812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Source: Forsyth</a:t>
            </a:r>
          </a:p>
        </p:txBody>
      </p:sp>
    </p:spTree>
    <p:extLst>
      <p:ext uri="{BB962C8B-B14F-4D97-AF65-F5344CB8AC3E}">
        <p14:creationId xmlns:p14="http://schemas.microsoft.com/office/powerpoint/2010/main" val="412678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3" y="1066800"/>
            <a:ext cx="39893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Coarse-to-fine Image Registration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92793"/>
            <a:ext cx="5105400" cy="510540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400" dirty="0" smtClean="0">
                <a:ea typeface="+mn-ea"/>
              </a:rPr>
              <a:t>Compute Gaussian pyramid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400" dirty="0" smtClean="0">
                <a:ea typeface="+mn-ea"/>
              </a:rPr>
              <a:t>Align with coarse pyramid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400" dirty="0" smtClean="0">
                <a:ea typeface="+mn-ea"/>
              </a:rPr>
              <a:t>Successively align with finer pyramids</a:t>
            </a:r>
          </a:p>
          <a:p>
            <a:pPr marL="914400" lvl="1" indent="-514350" eaLnBrk="1" hangingPunct="1">
              <a:defRPr/>
            </a:pPr>
            <a:r>
              <a:rPr lang="en-US" sz="2000" dirty="0" smtClean="0">
                <a:ea typeface="+mn-ea"/>
              </a:rPr>
              <a:t>Search smaller range</a:t>
            </a:r>
          </a:p>
          <a:p>
            <a:pPr marL="914400" lvl="1" indent="-514350" eaLnBrk="1" hangingPunct="1">
              <a:defRPr/>
            </a:pPr>
            <a:endParaRPr lang="en-US" sz="2000" dirty="0" smtClean="0">
              <a:ea typeface="+mn-ea"/>
            </a:endParaRPr>
          </a:p>
          <a:p>
            <a:pPr marL="914400" lvl="1" indent="-514350" eaLnBrk="1" hangingPunct="1">
              <a:defRPr/>
            </a:pPr>
            <a:endParaRPr lang="en-US" sz="2000" dirty="0" smtClean="0">
              <a:ea typeface="+mn-ea"/>
            </a:endParaRPr>
          </a:p>
          <a:p>
            <a:pPr marL="514350" indent="-514350" eaLnBrk="1" hangingPunct="1">
              <a:buFont typeface="Arial" charset="0"/>
              <a:buNone/>
              <a:defRPr/>
            </a:pPr>
            <a:r>
              <a:rPr lang="en-US" sz="2400" dirty="0" smtClean="0">
                <a:ea typeface="+mn-ea"/>
              </a:rPr>
              <a:t>Why is this faster?</a:t>
            </a:r>
          </a:p>
          <a:p>
            <a:pPr marL="514350" indent="-514350" eaLnBrk="1" hangingPunct="1">
              <a:buFont typeface="Arial" charset="0"/>
              <a:buNone/>
              <a:defRPr/>
            </a:pPr>
            <a:endParaRPr lang="en-US" sz="2400" dirty="0" smtClean="0">
              <a:ea typeface="+mn-ea"/>
            </a:endParaRPr>
          </a:p>
          <a:p>
            <a:pPr marL="0" indent="-514350" eaLnBrk="1" hangingPunct="1">
              <a:buFont typeface="Arial" charset="0"/>
              <a:buNone/>
              <a:defRPr/>
            </a:pPr>
            <a:r>
              <a:rPr lang="en-US" sz="2400" dirty="0" smtClean="0">
                <a:ea typeface="+mn-ea"/>
              </a:rPr>
              <a:t>Are we guaranteed to get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180338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Laplacian filter</a:t>
            </a:r>
          </a:p>
        </p:txBody>
      </p:sp>
      <p:grpSp>
        <p:nvGrpSpPr>
          <p:cNvPr id="28675" name="Group 30"/>
          <p:cNvGrpSpPr>
            <a:grpSpLocks/>
          </p:cNvGrpSpPr>
          <p:nvPr/>
        </p:nvGrpSpPr>
        <p:grpSpPr bwMode="auto">
          <a:xfrm>
            <a:off x="152400" y="1447800"/>
            <a:ext cx="8839200" cy="4481513"/>
            <a:chOff x="144" y="1161"/>
            <a:chExt cx="5568" cy="2823"/>
          </a:xfrm>
        </p:grpSpPr>
        <p:graphicFrame>
          <p:nvGraphicFramePr>
            <p:cNvPr id="28677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31" name="Photo Editor Photo" r:id="rId6" imgW="4133333" imgH="2905531" progId="">
                    <p:embed/>
                  </p:oleObj>
                </mc:Choice>
                <mc:Fallback>
                  <p:oleObj name="Photo Editor Photo" r:id="rId6" imgW="4133333" imgH="290553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Gaussian</a:t>
              </a:r>
            </a:p>
          </p:txBody>
        </p:sp>
        <p:grpSp>
          <p:nvGrpSpPr>
            <p:cNvPr id="28679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28684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5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6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7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8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9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0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1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>
                    <a:latin typeface="Arial" charset="0"/>
                  </a:rPr>
                  <a:t>unit impulse</a:t>
                </a:r>
              </a:p>
            </p:txBody>
          </p:sp>
        </p:grpSp>
        <p:pic>
          <p:nvPicPr>
            <p:cNvPr id="28680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1" name="Picture 20" descr="log"/>
            <p:cNvPicPr>
              <a:picLocks noChangeAspect="1" noChangeArrowheads="1"/>
            </p:cNvPicPr>
            <p:nvPr/>
          </p:nvPicPr>
          <p:blipFill>
            <a:blip r:embed="rId9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2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3" name="Text Box 5"/>
            <p:cNvSpPr txBox="1">
              <a:spLocks noChangeArrowheads="1"/>
            </p:cNvSpPr>
            <p:nvPr/>
          </p:nvSpPr>
          <p:spPr bwMode="auto">
            <a:xfrm>
              <a:off x="4076" y="3753"/>
              <a:ext cx="1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Laplacian of Gaussian</a:t>
              </a:r>
            </a:p>
          </p:txBody>
        </p:sp>
      </p:grpSp>
      <p:sp>
        <p:nvSpPr>
          <p:cNvPr id="28676" name="TextBox 25"/>
          <p:cNvSpPr txBox="1">
            <a:spLocks noChangeArrowheads="1"/>
          </p:cNvSpPr>
          <p:nvPr/>
        </p:nvSpPr>
        <p:spPr bwMode="auto">
          <a:xfrm>
            <a:off x="7177088" y="6488113"/>
            <a:ext cx="196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Source: Lazebnik</a:t>
            </a:r>
          </a:p>
        </p:txBody>
      </p:sp>
    </p:spTree>
    <p:extLst>
      <p:ext uri="{BB962C8B-B14F-4D97-AF65-F5344CB8AC3E}">
        <p14:creationId xmlns:p14="http://schemas.microsoft.com/office/powerpoint/2010/main" val="80267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2D edge detection filters</a:t>
            </a:r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1" name="Photo Editor Photo" r:id="rId9" imgW="4133333" imgH="2905531" progId="MSPhotoEd.3">
                  <p:embed/>
                </p:oleObj>
              </mc:Choice>
              <mc:Fallback>
                <p:oleObj name="Photo Editor Photo" r:id="rId9" imgW="4133333" imgH="290553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2" name="Photo Editor Photo" r:id="rId11" imgW="6001588" imgH="2629267" progId="MSPhotoEd.3">
                  <p:embed/>
                </p:oleObj>
              </mc:Choice>
              <mc:Fallback>
                <p:oleObj name="Photo Editor Photo" r:id="rId11" imgW="6001588" imgH="26292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58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3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5800" y="4953000"/>
            <a:ext cx="7772400" cy="1223963"/>
            <a:chOff x="432" y="3120"/>
            <a:chExt cx="4896" cy="771"/>
          </a:xfrm>
        </p:grpSpPr>
        <p:sp>
          <p:nvSpPr>
            <p:cNvPr id="27662" name="Rectangle 7"/>
            <p:cNvSpPr>
              <a:spLocks noChangeArrowheads="1"/>
            </p:cNvSpPr>
            <p:nvPr/>
          </p:nvSpPr>
          <p:spPr bwMode="auto">
            <a:xfrm>
              <a:off x="432" y="3120"/>
              <a:ext cx="489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/>
                <a:t>      is the </a:t>
              </a:r>
              <a:r>
                <a:rPr lang="en-US" sz="2800" b="1"/>
                <a:t>Laplacian</a:t>
              </a:r>
              <a:r>
                <a:rPr lang="en-US" sz="2800"/>
                <a:t> operator:</a:t>
              </a:r>
            </a:p>
          </p:txBody>
        </p:sp>
        <p:pic>
          <p:nvPicPr>
            <p:cNvPr id="27663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120"/>
              <a:ext cx="27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4" name="Picture 9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" y="3513"/>
              <a:ext cx="162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27659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3" name="Photo Editor Photo" r:id="rId16" imgW="2600000" imgH="2638095" progId="MSPhotoEd.3">
                    <p:embed/>
                  </p:oleObj>
                </mc:Choice>
                <mc:Fallback>
                  <p:oleObj name="Photo Editor Photo" r:id="rId16" imgW="2600000" imgH="263809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7660" name="Picture 12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1" name="Text Box 13"/>
            <p:cNvSpPr txBox="1">
              <a:spLocks noChangeArrowheads="1"/>
            </p:cNvSpPr>
            <p:nvPr/>
          </p:nvSpPr>
          <p:spPr bwMode="auto">
            <a:xfrm>
              <a:off x="4028" y="1161"/>
              <a:ext cx="1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Laplacian of Gaussian</a:t>
              </a:r>
            </a:p>
          </p:txBody>
        </p:sp>
      </p:grpSp>
      <p:sp>
        <p:nvSpPr>
          <p:cNvPr id="27656" name="Text Box 14"/>
          <p:cNvSpPr txBox="1">
            <a:spLocks noChangeArrowheads="1"/>
          </p:cNvSpPr>
          <p:nvPr/>
        </p:nvSpPr>
        <p:spPr bwMode="auto">
          <a:xfrm>
            <a:off x="1060450" y="3214688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Gaussian</a:t>
            </a:r>
          </a:p>
        </p:txBody>
      </p:sp>
      <p:sp>
        <p:nvSpPr>
          <p:cNvPr id="27657" name="Text Box 15"/>
          <p:cNvSpPr txBox="1">
            <a:spLocks noChangeArrowheads="1"/>
          </p:cNvSpPr>
          <p:nvPr/>
        </p:nvSpPr>
        <p:spPr bwMode="auto">
          <a:xfrm>
            <a:off x="3384550" y="3214688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derivative of Gaussian</a:t>
            </a:r>
          </a:p>
        </p:txBody>
      </p:sp>
      <p:pic>
        <p:nvPicPr>
          <p:cNvPr id="27658" name="Picture 1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01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Computing Gaussian/Laplacian Pyramid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37556" r="44444" b="21555"/>
          <a:stretch>
            <a:fillRect/>
          </a:stretch>
        </p:blipFill>
        <p:spPr bwMode="auto">
          <a:xfrm>
            <a:off x="609600" y="1446836"/>
            <a:ext cx="78263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5"/>
          <p:cNvSpPr txBox="1">
            <a:spLocks noChangeArrowheads="1"/>
          </p:cNvSpPr>
          <p:nvPr/>
        </p:nvSpPr>
        <p:spPr bwMode="auto">
          <a:xfrm>
            <a:off x="3078163" y="6550025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 charset="0"/>
              </a:rPr>
              <a:t>http://</a:t>
            </a:r>
            <a:r>
              <a:rPr lang="en-US" sz="1400" dirty="0" err="1">
                <a:latin typeface="Arial" charset="0"/>
              </a:rPr>
              <a:t>sepwww.stanford.edu</a:t>
            </a:r>
            <a:r>
              <a:rPr lang="en-US" sz="1400" dirty="0">
                <a:latin typeface="Arial" charset="0"/>
              </a:rPr>
              <a:t>/~</a:t>
            </a:r>
            <a:r>
              <a:rPr lang="en-US" sz="1400" dirty="0" err="1">
                <a:latin typeface="Arial" charset="0"/>
              </a:rPr>
              <a:t>morgan</a:t>
            </a:r>
            <a:r>
              <a:rPr lang="en-US" sz="1400" dirty="0">
                <a:latin typeface="Arial" charset="0"/>
              </a:rPr>
              <a:t>/</a:t>
            </a:r>
            <a:r>
              <a:rPr lang="en-US" sz="1400" dirty="0" err="1">
                <a:latin typeface="Arial" charset="0"/>
              </a:rPr>
              <a:t>texturematch</a:t>
            </a:r>
            <a:r>
              <a:rPr lang="en-US" sz="1400" dirty="0">
                <a:latin typeface="Arial" charset="0"/>
              </a:rPr>
              <a:t>/</a:t>
            </a:r>
            <a:r>
              <a:rPr lang="en-US" sz="1400" dirty="0" err="1">
                <a:latin typeface="Arial" charset="0"/>
              </a:rPr>
              <a:t>paper_html</a:t>
            </a:r>
            <a:r>
              <a:rPr lang="en-US" sz="1400" dirty="0">
                <a:latin typeface="Arial" charset="0"/>
              </a:rPr>
              <a:t>/node3.html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43400" y="4953000"/>
            <a:ext cx="4495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Can we reconstruct the original from the laplacian pyramid?</a:t>
            </a:r>
          </a:p>
        </p:txBody>
      </p:sp>
    </p:spTree>
    <p:extLst>
      <p:ext uri="{BB962C8B-B14F-4D97-AF65-F5344CB8AC3E}">
        <p14:creationId xmlns:p14="http://schemas.microsoft.com/office/powerpoint/2010/main" val="337562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Box 5"/>
          <p:cNvSpPr txBox="1">
            <a:spLocks noChangeArrowheads="1"/>
          </p:cNvSpPr>
          <p:nvPr/>
        </p:nvSpPr>
        <p:spPr bwMode="auto">
          <a:xfrm>
            <a:off x="3078163" y="6550025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 charset="0"/>
              </a:rPr>
              <a:t>http://</a:t>
            </a:r>
            <a:r>
              <a:rPr lang="en-US" sz="1400" dirty="0" err="1">
                <a:latin typeface="Arial" charset="0"/>
              </a:rPr>
              <a:t>sepwww.stanford.edu</a:t>
            </a:r>
            <a:r>
              <a:rPr lang="en-US" sz="1400" dirty="0">
                <a:latin typeface="Arial" charset="0"/>
              </a:rPr>
              <a:t>/~</a:t>
            </a:r>
            <a:r>
              <a:rPr lang="en-US" sz="1400" dirty="0" err="1">
                <a:latin typeface="Arial" charset="0"/>
              </a:rPr>
              <a:t>morgan</a:t>
            </a:r>
            <a:r>
              <a:rPr lang="en-US" sz="1400" dirty="0">
                <a:latin typeface="Arial" charset="0"/>
              </a:rPr>
              <a:t>/</a:t>
            </a:r>
            <a:r>
              <a:rPr lang="en-US" sz="1400" dirty="0" err="1">
                <a:latin typeface="Arial" charset="0"/>
              </a:rPr>
              <a:t>texturematch</a:t>
            </a:r>
            <a:r>
              <a:rPr lang="en-US" sz="1400" dirty="0">
                <a:latin typeface="Arial" charset="0"/>
              </a:rPr>
              <a:t>/</a:t>
            </a:r>
            <a:r>
              <a:rPr lang="en-US" sz="1400" dirty="0" err="1">
                <a:latin typeface="Arial" charset="0"/>
              </a:rPr>
              <a:t>paper_html</a:t>
            </a:r>
            <a:r>
              <a:rPr lang="en-US" sz="1400" dirty="0">
                <a:latin typeface="Arial" charset="0"/>
              </a:rPr>
              <a:t>/node3.html</a:t>
            </a:r>
          </a:p>
        </p:txBody>
      </p:sp>
      <p:pic>
        <p:nvPicPr>
          <p:cNvPr id="2" name="Picture 1" descr="lapl-pyr-re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5700"/>
            <a:ext cx="7454900" cy="453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</a:rPr>
              <a:t>Can we reconstruct the original from the </a:t>
            </a:r>
            <a:r>
              <a:rPr lang="en-US" dirty="0" err="1" smtClean="0">
                <a:latin typeface="Arial" charset="0"/>
              </a:rPr>
              <a:t>laplacian</a:t>
            </a:r>
            <a:r>
              <a:rPr lang="en-US" dirty="0" smtClean="0">
                <a:latin typeface="Arial" charset="0"/>
              </a:rPr>
              <a:t> pyramid?</a:t>
            </a:r>
            <a:br>
              <a:rPr lang="en-US" dirty="0" smtClean="0">
                <a:latin typeface="Arial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 smtClean="0">
                <a:ea typeface="+mj-ea"/>
              </a:rPr>
              <a:t>Can change spectrum, then reconstruct</a:t>
            </a:r>
          </a:p>
        </p:txBody>
      </p:sp>
      <p:pic>
        <p:nvPicPr>
          <p:cNvPr id="717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11313"/>
            <a:ext cx="8534400" cy="46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99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Laplacian</a:t>
            </a:r>
            <a:r>
              <a:rPr lang="en-US" dirty="0" smtClean="0"/>
              <a:t> Pyramid</a:t>
            </a:r>
            <a:endParaRPr lang="en-US" dirty="0"/>
          </a:p>
        </p:txBody>
      </p:sp>
      <p:pic>
        <p:nvPicPr>
          <p:cNvPr id="3" name="Picture 2" descr="Screen Shot 2015-02-18 at 11.49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980261"/>
            <a:ext cx="7683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pyramid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2324" y="1722712"/>
            <a:ext cx="734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Rather than store the smoothed images, store only the difference between the levels </a:t>
            </a:r>
            <a:r>
              <a:rPr lang="en-US" sz="2400" dirty="0" err="1" smtClean="0"/>
              <a:t>g</a:t>
            </a:r>
            <a:r>
              <a:rPr lang="en-US" sz="2400" baseline="-25000" dirty="0" err="1" smtClean="0"/>
              <a:t>l</a:t>
            </a:r>
            <a:r>
              <a:rPr lang="en-US" sz="2400" dirty="0" smtClean="0"/>
              <a:t> and g</a:t>
            </a:r>
            <a:r>
              <a:rPr lang="en-US" sz="2400" baseline="-25000" dirty="0" smtClean="0"/>
              <a:t>l+1  </a:t>
            </a:r>
            <a:endParaRPr lang="en-US" sz="2400" baseline="-25000" dirty="0"/>
          </a:p>
        </p:txBody>
      </p:sp>
      <p:pic>
        <p:nvPicPr>
          <p:cNvPr id="4" name="Picture 3" descr="Screen Shot 2015-02-18 at 11.2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9" y="2737109"/>
            <a:ext cx="7372135" cy="34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Laplacian pyramid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68993"/>
            <a:ext cx="5868988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7331075" y="6488113"/>
            <a:ext cx="1812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Source: Forsyth</a:t>
            </a:r>
          </a:p>
        </p:txBody>
      </p:sp>
    </p:spTree>
    <p:extLst>
      <p:ext uri="{BB962C8B-B14F-4D97-AF65-F5344CB8AC3E}">
        <p14:creationId xmlns:p14="http://schemas.microsoft.com/office/powerpoint/2010/main" val="3287913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Mathematical Foundation of Pyramids</a:t>
            </a:r>
            <a:endParaRPr lang="en-US" dirty="0"/>
          </a:p>
        </p:txBody>
      </p:sp>
      <p:pic>
        <p:nvPicPr>
          <p:cNvPr id="3" name="Picture 2" descr="Screen Shot 2017-10-12 at 11.03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465"/>
            <a:ext cx="9144000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Cascaded Convolutions</a:t>
            </a:r>
            <a:endParaRPr lang="en-US" dirty="0"/>
          </a:p>
        </p:txBody>
      </p:sp>
      <p:pic>
        <p:nvPicPr>
          <p:cNvPr id="4" name="Picture 3" descr="Screen Shot 2017-10-12 at 11.05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99" y="1489078"/>
            <a:ext cx="7314444" cy="51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6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Aside: Binomial Approximation</a:t>
            </a:r>
            <a:endParaRPr lang="en-US" dirty="0"/>
          </a:p>
        </p:txBody>
      </p:sp>
      <p:pic>
        <p:nvPicPr>
          <p:cNvPr id="3" name="Picture 2" descr="Screen Shot 2017-10-12 at 11.06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728"/>
            <a:ext cx="9144000" cy="45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Aside: Binomial Approximation</a:t>
            </a:r>
            <a:endParaRPr lang="en-US" dirty="0"/>
          </a:p>
        </p:txBody>
      </p:sp>
      <p:pic>
        <p:nvPicPr>
          <p:cNvPr id="4" name="Picture 3" descr="Screen Shot 2017-10-12 at 11.06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7" y="1663003"/>
            <a:ext cx="8925313" cy="478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Aside: Binomial Approximation</a:t>
            </a:r>
            <a:endParaRPr lang="en-US" dirty="0"/>
          </a:p>
        </p:txBody>
      </p:sp>
      <p:pic>
        <p:nvPicPr>
          <p:cNvPr id="3" name="Picture 2" descr="Screen Shot 2017-10-12 at 11.07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70" y="1584872"/>
            <a:ext cx="6187735" cy="49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1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Gaussian Smoothing at Different Scales</a:t>
            </a:r>
            <a:endParaRPr lang="en-US" sz="3600" dirty="0"/>
          </a:p>
        </p:txBody>
      </p:sp>
      <p:pic>
        <p:nvPicPr>
          <p:cNvPr id="3" name="Picture 2" descr="Screen Shot 2017-10-12 at 11.0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417638"/>
            <a:ext cx="9017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8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Gaussian Smoothing at Different Scales</a:t>
            </a:r>
            <a:endParaRPr lang="en-US" sz="3600" dirty="0"/>
          </a:p>
        </p:txBody>
      </p:sp>
      <p:pic>
        <p:nvPicPr>
          <p:cNvPr id="4" name="Picture 3" descr="Screen Shot 2017-10-12 at 11.10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592"/>
            <a:ext cx="90805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9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Low and High Pass filtering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0775"/>
            <a:ext cx="73914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98913"/>
            <a:ext cx="7391400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22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Gaussian Smoothing at Different Scales</a:t>
            </a:r>
            <a:endParaRPr lang="en-US" sz="3600" dirty="0"/>
          </a:p>
        </p:txBody>
      </p:sp>
      <p:pic>
        <p:nvPicPr>
          <p:cNvPr id="4" name="Picture 3" descr="Screen Shot 2017-10-12 at 11.10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539083"/>
            <a:ext cx="8953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Generating a Gaussian Pyramid</a:t>
            </a:r>
            <a:endParaRPr lang="en-US" sz="3600" dirty="0"/>
          </a:p>
        </p:txBody>
      </p:sp>
      <p:pic>
        <p:nvPicPr>
          <p:cNvPr id="3" name="Picture 2" descr="Screen Shot 2017-10-12 at 11.11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22" y="1666286"/>
            <a:ext cx="7119702" cy="475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9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Downsample</a:t>
            </a:r>
            <a:endParaRPr lang="en-US" sz="3600" dirty="0"/>
          </a:p>
        </p:txBody>
      </p:sp>
      <p:pic>
        <p:nvPicPr>
          <p:cNvPr id="4" name="Picture 3" descr="Screen Shot 2017-10-12 at 11.12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762237"/>
            <a:ext cx="8001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6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Upsample</a:t>
            </a:r>
            <a:endParaRPr lang="en-US" sz="3600" dirty="0"/>
          </a:p>
        </p:txBody>
      </p:sp>
      <p:pic>
        <p:nvPicPr>
          <p:cNvPr id="3" name="Picture 2" descr="Screen Shot 2017-10-12 at 11.13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1" y="1417638"/>
            <a:ext cx="7273325" cy="47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9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Effective Sigma at Each Level</a:t>
            </a:r>
            <a:endParaRPr lang="en-US" sz="3600" dirty="0"/>
          </a:p>
        </p:txBody>
      </p:sp>
      <p:pic>
        <p:nvPicPr>
          <p:cNvPr id="4" name="Picture 3" descr="Screen Shot 2017-10-12 at 11.15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69" y="1240161"/>
            <a:ext cx="5641609" cy="49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8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build Pyramid in Python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404" y="1816493"/>
            <a:ext cx="7161631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Gaussian pyramid is basically a series of increasingly decimated images, traditionally at down sampling rate r=2. At each level, the image is first blurred by convolving with a Gaussian-like filter to prevent </a:t>
            </a:r>
            <a:r>
              <a:rPr lang="en-US" dirty="0" err="1" smtClean="0"/>
              <a:t>aliasingin</a:t>
            </a:r>
            <a:r>
              <a:rPr lang="en-US" dirty="0" smtClean="0"/>
              <a:t> the </a:t>
            </a:r>
            <a:r>
              <a:rPr lang="en-US" dirty="0" err="1" smtClean="0"/>
              <a:t>downsampled</a:t>
            </a:r>
            <a:r>
              <a:rPr lang="en-US" dirty="0" smtClean="0"/>
              <a:t> image.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effectLst/>
              </a:rPr>
              <a:t>def</a:t>
            </a:r>
            <a:r>
              <a:rPr lang="en-US" dirty="0" smtClean="0">
                <a:effectLst/>
              </a:rPr>
              <a:t> decimate(image):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>Decimates at image with </a:t>
            </a:r>
            <a:r>
              <a:rPr lang="en-US" dirty="0" err="1" smtClean="0">
                <a:effectLst/>
              </a:rPr>
              <a:t>downsampling</a:t>
            </a:r>
            <a:r>
              <a:rPr lang="en-US" dirty="0" smtClean="0">
                <a:effectLst/>
              </a:rPr>
              <a:t> rate r=2.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># Blur</a:t>
            </a:r>
          </a:p>
          <a:p>
            <a:r>
              <a:rPr lang="en-US" dirty="0" err="1" smtClean="0">
                <a:effectLst/>
              </a:rPr>
              <a:t>image_blur</a:t>
            </a:r>
            <a:r>
              <a:rPr lang="en-US" dirty="0" smtClean="0">
                <a:effectLst/>
              </a:rPr>
              <a:t> = </a:t>
            </a:r>
            <a:r>
              <a:rPr lang="en-US" dirty="0" err="1" smtClean="0">
                <a:effectLst/>
              </a:rPr>
              <a:t>ndimage.filters.convolve</a:t>
            </a:r>
            <a:r>
              <a:rPr lang="en-US" dirty="0" smtClean="0">
                <a:effectLst/>
              </a:rPr>
              <a:t>(</a:t>
            </a:r>
            <a:r>
              <a:rPr lang="en-US" dirty="0" err="1" smtClean="0">
                <a:effectLst/>
              </a:rPr>
              <a:t>image,kernel</a:t>
            </a:r>
            <a:r>
              <a:rPr lang="en-US" dirty="0" smtClean="0">
                <a:effectLst/>
              </a:rPr>
              <a:t>, mode='constant')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</a:t>
            </a:r>
            <a:r>
              <a:rPr lang="en-US" dirty="0" err="1" smtClean="0">
                <a:effectLst/>
              </a:rPr>
              <a:t>Downsample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return </a:t>
            </a:r>
            <a:r>
              <a:rPr lang="en-US" dirty="0" err="1" smtClean="0">
                <a:effectLst/>
              </a:rPr>
              <a:t>image_blur</a:t>
            </a:r>
            <a:r>
              <a:rPr lang="en-US" dirty="0" smtClean="0">
                <a:effectLst/>
              </a:rPr>
              <a:t>[::2, ::2]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7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build Pyramid in Python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404" y="1816493"/>
            <a:ext cx="716163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a filter:</a:t>
            </a:r>
          </a:p>
          <a:p>
            <a:endParaRPr lang="en-US" dirty="0"/>
          </a:p>
          <a:p>
            <a:r>
              <a:rPr lang="en-US" dirty="0" smtClean="0"/>
              <a:t>Binomial filter:</a:t>
            </a:r>
          </a:p>
          <a:p>
            <a:endParaRPr lang="en-US" dirty="0" smtClean="0"/>
          </a:p>
          <a:p>
            <a:r>
              <a:rPr lang="en-US" dirty="0" smtClean="0"/>
              <a:t>[ 1 4 6 4 1]</a:t>
            </a:r>
          </a:p>
          <a:p>
            <a:endParaRPr lang="en-US" dirty="0"/>
          </a:p>
          <a:p>
            <a:r>
              <a:rPr lang="en-US" dirty="0" smtClean="0"/>
              <a:t>5-tap filter 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2-19 at 11.43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58" y="3982569"/>
            <a:ext cx="3467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3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546" y="1654043"/>
            <a:ext cx="7545554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To build the </a:t>
            </a:r>
            <a:r>
              <a:rPr lang="en-US" dirty="0" err="1" smtClean="0">
                <a:effectLst/>
              </a:rPr>
              <a:t>Laplacian</a:t>
            </a:r>
            <a:r>
              <a:rPr lang="en-US" dirty="0" smtClean="0">
                <a:effectLst/>
              </a:rPr>
              <a:t> pyramid, we take each level of the Gaussian pyramid and  subtract from it the next level interpolated to the same size.</a:t>
            </a:r>
          </a:p>
          <a:p>
            <a:endParaRPr lang="en-US" dirty="0"/>
          </a:p>
          <a:p>
            <a:r>
              <a:rPr lang="en-US" dirty="0" err="1" smtClean="0">
                <a:effectLst/>
              </a:rPr>
              <a:t>def</a:t>
            </a:r>
            <a:r>
              <a:rPr lang="en-US" dirty="0" smtClean="0">
                <a:effectLst/>
              </a:rPr>
              <a:t> interpolate(image):</a:t>
            </a:r>
          </a:p>
          <a:p>
            <a:pPr lvl="1"/>
            <a:r>
              <a:rPr lang="en-US" dirty="0" smtClean="0">
                <a:effectLst/>
              </a:rPr>
              <a:t>"""</a:t>
            </a:r>
          </a:p>
          <a:p>
            <a:pPr lvl="1"/>
            <a:r>
              <a:rPr lang="en-US" dirty="0" smtClean="0">
                <a:effectLst/>
              </a:rPr>
              <a:t>Interpolates an image with </a:t>
            </a:r>
            <a:r>
              <a:rPr lang="en-US" dirty="0" err="1" smtClean="0">
                <a:effectLst/>
              </a:rPr>
              <a:t>upsampling</a:t>
            </a:r>
            <a:r>
              <a:rPr lang="en-US" dirty="0" smtClean="0">
                <a:effectLst/>
              </a:rPr>
              <a:t> rate r=2.</a:t>
            </a:r>
          </a:p>
          <a:p>
            <a:pPr lvl="1"/>
            <a:r>
              <a:rPr lang="en-US" dirty="0" smtClean="0">
                <a:effectLst/>
              </a:rPr>
              <a:t>"""</a:t>
            </a:r>
          </a:p>
          <a:p>
            <a:pPr lvl="1"/>
            <a:r>
              <a:rPr lang="en-US" dirty="0" err="1" smtClean="0">
                <a:effectLst/>
              </a:rPr>
              <a:t>image_up</a:t>
            </a:r>
            <a:r>
              <a:rPr lang="en-US" dirty="0" smtClean="0">
                <a:effectLst/>
              </a:rPr>
              <a:t> = </a:t>
            </a:r>
            <a:r>
              <a:rPr lang="en-US" dirty="0" err="1" smtClean="0">
                <a:effectLst/>
              </a:rPr>
              <a:t>np.zeros</a:t>
            </a:r>
            <a:r>
              <a:rPr lang="en-US" dirty="0" smtClean="0">
                <a:effectLst/>
              </a:rPr>
              <a:t>((2*</a:t>
            </a:r>
            <a:r>
              <a:rPr lang="en-US" dirty="0" err="1" smtClean="0">
                <a:effectLst/>
              </a:rPr>
              <a:t>image.shape</a:t>
            </a:r>
            <a:r>
              <a:rPr lang="en-US" dirty="0" smtClean="0">
                <a:effectLst/>
              </a:rPr>
              <a:t>[0], 2*</a:t>
            </a:r>
            <a:r>
              <a:rPr lang="en-US" dirty="0" err="1" smtClean="0">
                <a:effectLst/>
              </a:rPr>
              <a:t>image.shape</a:t>
            </a:r>
            <a:r>
              <a:rPr lang="en-US" dirty="0" smtClean="0">
                <a:effectLst/>
              </a:rPr>
              <a:t>[1]))</a:t>
            </a:r>
          </a:p>
          <a:p>
            <a:pPr lvl="1"/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</a:t>
            </a:r>
            <a:r>
              <a:rPr lang="en-US" dirty="0" err="1" smtClean="0">
                <a:effectLst/>
              </a:rPr>
              <a:t>Upsample</a:t>
            </a: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image_up</a:t>
            </a:r>
            <a:r>
              <a:rPr lang="en-US" dirty="0" smtClean="0">
                <a:effectLst/>
              </a:rPr>
              <a:t>[::2, ::2] = image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Blur (we need to scale this up since the kernel has unit area)</a:t>
            </a:r>
          </a:p>
          <a:p>
            <a:r>
              <a:rPr lang="en-US" dirty="0" smtClean="0">
                <a:effectLst/>
              </a:rPr>
              <a:t># (The length and width are both doubled, so the area is quadrupled)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return </a:t>
            </a:r>
            <a:r>
              <a:rPr lang="en-US" dirty="0" err="1" smtClean="0">
                <a:effectLst/>
              </a:rPr>
              <a:t>ndimage.filters.convolve</a:t>
            </a:r>
            <a:r>
              <a:rPr lang="en-US" dirty="0" smtClean="0">
                <a:effectLst/>
              </a:rPr>
              <a:t>(image_up,4*kernel, mode='constant')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to build Pyramid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6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effectLst/>
              </a:rPr>
              <a:t>G = [image, ]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L = []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# Build the Gaussian pyramid to maximum depth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while </a:t>
            </a:r>
            <a:r>
              <a:rPr lang="en-US" dirty="0" err="1" smtClean="0">
                <a:effectLst/>
              </a:rPr>
              <a:t>image.shape</a:t>
            </a:r>
            <a:r>
              <a:rPr lang="en-US" dirty="0" smtClean="0">
                <a:effectLst/>
              </a:rPr>
              <a:t>[0] &gt;= 2 and </a:t>
            </a:r>
            <a:r>
              <a:rPr lang="en-US" dirty="0" err="1" smtClean="0">
                <a:effectLst/>
              </a:rPr>
              <a:t>image.shape</a:t>
            </a:r>
            <a:r>
              <a:rPr lang="en-US" dirty="0" smtClean="0">
                <a:effectLst/>
              </a:rPr>
              <a:t>[1] &gt;= 2: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     image = decimate(image)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     </a:t>
            </a:r>
            <a:r>
              <a:rPr lang="en-US" dirty="0" err="1" smtClean="0">
                <a:effectLst/>
              </a:rPr>
              <a:t>G.append</a:t>
            </a:r>
            <a:r>
              <a:rPr lang="en-US" dirty="0" smtClean="0">
                <a:effectLst/>
              </a:rPr>
              <a:t>(image)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# Build the </a:t>
            </a:r>
            <a:r>
              <a:rPr lang="en-US" dirty="0" err="1" smtClean="0">
                <a:effectLst/>
              </a:rPr>
              <a:t>Laplacian</a:t>
            </a:r>
            <a:r>
              <a:rPr lang="en-US" dirty="0" smtClean="0">
                <a:effectLst/>
              </a:rPr>
              <a:t> pyramid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for </a:t>
            </a:r>
            <a:r>
              <a:rPr lang="en-US" dirty="0" err="1" smtClean="0">
                <a:effectLst/>
              </a:rPr>
              <a:t>i</a:t>
            </a:r>
            <a:r>
              <a:rPr lang="en-US" dirty="0" smtClean="0">
                <a:effectLst/>
              </a:rPr>
              <a:t> in range(</a:t>
            </a:r>
            <a:r>
              <a:rPr lang="en-US" dirty="0" err="1" smtClean="0">
                <a:effectLst/>
              </a:rPr>
              <a:t>len</a:t>
            </a:r>
            <a:r>
              <a:rPr lang="en-US" dirty="0" smtClean="0">
                <a:effectLst/>
              </a:rPr>
              <a:t>(G) - 1):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      </a:t>
            </a:r>
            <a:r>
              <a:rPr lang="en-US" dirty="0" err="1" smtClean="0">
                <a:effectLst/>
              </a:rPr>
              <a:t>L.append</a:t>
            </a:r>
            <a:r>
              <a:rPr lang="en-US" dirty="0" smtClean="0">
                <a:effectLst/>
              </a:rPr>
              <a:t>(G[</a:t>
            </a:r>
            <a:r>
              <a:rPr lang="en-US" dirty="0" err="1" smtClean="0">
                <a:effectLst/>
              </a:rPr>
              <a:t>i</a:t>
            </a:r>
            <a:r>
              <a:rPr lang="en-US" dirty="0" smtClean="0">
                <a:effectLst/>
              </a:rPr>
              <a:t>] - interpolate(G[</a:t>
            </a:r>
            <a:r>
              <a:rPr lang="en-US" dirty="0" err="1" smtClean="0">
                <a:effectLst/>
              </a:rPr>
              <a:t>i</a:t>
            </a:r>
            <a:r>
              <a:rPr lang="en-US" dirty="0" smtClean="0">
                <a:effectLst/>
              </a:rPr>
              <a:t> + 1]))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return G[:-1], L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to build Pyramid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to build Pyramid in Python</a:t>
            </a:r>
            <a:endParaRPr lang="en-US" dirty="0"/>
          </a:p>
        </p:txBody>
      </p:sp>
      <p:pic>
        <p:nvPicPr>
          <p:cNvPr id="4" name="Picture 3" descr="Screen Shot 2017-10-12 at 12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80984"/>
            <a:ext cx="7303976" cy="356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9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Today’s class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Image </a:t>
            </a:r>
            <a:r>
              <a:rPr lang="en-US" dirty="0" smtClean="0">
                <a:latin typeface="Calibri" charset="0"/>
              </a:rPr>
              <a:t>Pyramids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Calibri" charset="0"/>
              </a:rPr>
              <a:t>Take-home reading: Chapter 3.5 Pyramids and </a:t>
            </a:r>
            <a:r>
              <a:rPr lang="en-US" dirty="0" err="1" smtClean="0">
                <a:solidFill>
                  <a:srgbClr val="FF0000"/>
                </a:solidFill>
                <a:latin typeface="Calibri" charset="0"/>
              </a:rPr>
              <a:t>Wavelents</a:t>
            </a:r>
            <a:r>
              <a:rPr lang="en-US" dirty="0" smtClean="0">
                <a:solidFill>
                  <a:srgbClr val="FF0000"/>
                </a:solidFill>
                <a:latin typeface="Calibri" charset="0"/>
              </a:rPr>
              <a:t> (</a:t>
            </a:r>
            <a:r>
              <a:rPr lang="en-US" dirty="0" err="1" smtClean="0">
                <a:solidFill>
                  <a:srgbClr val="FF0000"/>
                </a:solidFill>
                <a:latin typeface="Calibri" charset="0"/>
              </a:rPr>
              <a:t>Szeliski</a:t>
            </a:r>
            <a:r>
              <a:rPr lang="en-US" dirty="0" smtClean="0">
                <a:solidFill>
                  <a:srgbClr val="FF0000"/>
                </a:solidFill>
                <a:latin typeface="Calibri" charset="0"/>
              </a:rPr>
              <a:t>) </a:t>
            </a:r>
            <a:endParaRPr lang="en-US" dirty="0">
              <a:solidFill>
                <a:srgbClr val="FF0000"/>
              </a:solidFill>
              <a:latin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</a:rPr>
              <a:t>Original </a:t>
            </a:r>
            <a:r>
              <a:rPr lang="en-US" dirty="0" err="1" smtClean="0">
                <a:latin typeface="Calibri" charset="0"/>
              </a:rPr>
              <a:t>Burt&amp;Adelson</a:t>
            </a:r>
            <a:r>
              <a:rPr lang="en-US" dirty="0" smtClean="0">
                <a:latin typeface="Calibri" charset="0"/>
              </a:rPr>
              <a:t> 93 </a:t>
            </a:r>
          </a:p>
          <a:p>
            <a:pPr marL="0" indent="0">
              <a:buNone/>
            </a:pPr>
            <a:r>
              <a:rPr lang="en-US" dirty="0" smtClean="0">
                <a:latin typeface="Calibri" charset="0"/>
                <a:hlinkClick r:id="rId2"/>
              </a:rPr>
              <a:t>http</a:t>
            </a:r>
            <a:r>
              <a:rPr lang="en-US" dirty="0">
                <a:latin typeface="Calibri" charset="0"/>
                <a:hlinkClick r:id="rId2"/>
              </a:rPr>
              <a:t>://persci.mit.edu/pub_pdfs/pyramid83.</a:t>
            </a:r>
            <a:r>
              <a:rPr lang="en-US" dirty="0" smtClean="0">
                <a:latin typeface="Calibri" charset="0"/>
                <a:hlinkClick r:id="rId2"/>
              </a:rPr>
              <a:t>pdf</a:t>
            </a:r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pPr eaLnBrk="1" hangingPunct="1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Hybrid Image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3277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2514600" y="1295400"/>
            <a:ext cx="410845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65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Hybrid Image in Laplacian Pyramid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13086" r="32829" b="31296"/>
          <a:stretch>
            <a:fillRect/>
          </a:stretch>
        </p:blipFill>
        <p:spPr bwMode="auto">
          <a:xfrm>
            <a:off x="381000" y="1905000"/>
            <a:ext cx="85947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685800" y="1371600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High frequency </a:t>
            </a:r>
            <a:r>
              <a:rPr lang="en-US" sz="1800">
                <a:latin typeface="Arial" charset="0"/>
                <a:sym typeface="Wingdings" charset="0"/>
              </a:rPr>
              <a:t> Low frequency</a:t>
            </a:r>
            <a:endParaRPr lang="en-U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51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Major uses of image pyramids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Compression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Object detection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Scale search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Features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Detecting stable interest points 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Registration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Course-to-fine</a:t>
            </a:r>
          </a:p>
          <a:p>
            <a:pPr lvl="1">
              <a:defRPr/>
            </a:pPr>
            <a:endParaRPr lang="en-US" dirty="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437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paper of Image Pyramids: </a:t>
            </a:r>
          </a:p>
          <a:p>
            <a:r>
              <a:rPr lang="en-US" dirty="0" smtClean="0">
                <a:hlinkClick r:id="rId2"/>
              </a:rPr>
              <a:t>http://persci.mit.edu/pub_pdfs/pyramid83.pdf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Chapter 3.5 </a:t>
            </a:r>
            <a:r>
              <a:rPr lang="en-US" dirty="0" err="1" smtClean="0"/>
              <a:t>Szeliski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 </a:t>
            </a:r>
            <a:r>
              <a:rPr lang="en-US" smtClean="0"/>
              <a:t>and commit </a:t>
            </a:r>
            <a:r>
              <a:rPr lang="en-US" dirty="0" smtClean="0"/>
              <a:t>your homework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4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representation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+mn-cs"/>
              </a:rPr>
              <a:t>Pixels: great for spatial resolution, poor access to frequency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+mn-cs"/>
              </a:rPr>
              <a:t>Fourier transform: great for frequency, not for spatial info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+mn-cs"/>
              </a:rPr>
              <a:t>Pyramids/filter banks: balance between spatial and 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172371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vs. Spatial Representation</a:t>
            </a:r>
            <a:endParaRPr lang="en-US" dirty="0"/>
          </a:p>
        </p:txBody>
      </p:sp>
      <p:pic>
        <p:nvPicPr>
          <p:cNvPr id="3" name="Picture 2" descr="Screen Shot 2015-02-18 at 11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12" y="2005066"/>
            <a:ext cx="6756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1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Scaling</a:t>
            </a:r>
          </a:p>
        </p:txBody>
      </p:sp>
      <p:pic>
        <p:nvPicPr>
          <p:cNvPr id="6147" name="Picture 3" descr="van_Gogh_-_Self_Portr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-1371600"/>
            <a:ext cx="628015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746125" y="1716088"/>
            <a:ext cx="33416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/>
              <a:t>This image is too big to fit on the screen.  How can we generate a half-sized version?</a:t>
            </a:r>
          </a:p>
          <a:p>
            <a:pPr eaLnBrk="0" hangingPunct="0"/>
            <a:endParaRPr lang="en-US"/>
          </a:p>
        </p:txBody>
      </p:sp>
      <p:sp>
        <p:nvSpPr>
          <p:cNvPr id="6149" name="Text Box 8"/>
          <p:cNvSpPr txBox="1">
            <a:spLocks noChangeArrowheads="1"/>
          </p:cNvSpPr>
          <p:nvPr/>
        </p:nvSpPr>
        <p:spPr bwMode="auto">
          <a:xfrm>
            <a:off x="7853363" y="6491288"/>
            <a:ext cx="19796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8386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sub-sampling</a:t>
            </a:r>
          </a:p>
        </p:txBody>
      </p:sp>
      <p:pic>
        <p:nvPicPr>
          <p:cNvPr id="7171" name="Picture 3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60488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2325688"/>
            <a:ext cx="1587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808288"/>
            <a:ext cx="8001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914400" y="5599113"/>
            <a:ext cx="41465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Throw away every other row and column to create a </a:t>
            </a:r>
            <a:r>
              <a:rPr lang="en-US"/>
              <a:t>1/2</a:t>
            </a:r>
            <a:r>
              <a:rPr lang="en-US" sz="2000"/>
              <a:t> size image</a:t>
            </a:r>
          </a:p>
          <a:p>
            <a:pPr lvl="1" eaLnBrk="0" hangingPunct="0"/>
            <a:r>
              <a:rPr lang="en-US" sz="2000"/>
              <a:t>- called</a:t>
            </a:r>
            <a:r>
              <a:rPr lang="en-US" sz="2000" i="1"/>
              <a:t> image sub-sampling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5564188" y="44592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1/4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7240588" y="38623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1/8</a:t>
            </a:r>
          </a:p>
        </p:txBody>
      </p:sp>
      <p:sp>
        <p:nvSpPr>
          <p:cNvPr id="7177" name="Text Box 8"/>
          <p:cNvSpPr txBox="1">
            <a:spLocks noChangeArrowheads="1"/>
          </p:cNvSpPr>
          <p:nvPr/>
        </p:nvSpPr>
        <p:spPr bwMode="auto">
          <a:xfrm>
            <a:off x="7467600" y="6491288"/>
            <a:ext cx="1979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652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1134</Words>
  <Application>Microsoft Macintosh PowerPoint</Application>
  <PresentationFormat>On-screen Show (4:3)</PresentationFormat>
  <Paragraphs>242</Paragraphs>
  <Slides>53</Slides>
  <Notes>6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Office Theme</vt:lpstr>
      <vt:lpstr>Photo Editor Photo</vt:lpstr>
      <vt:lpstr>CSC589 Introduction to Computer Vision Lecture 11 Gaussian Pyramids</vt:lpstr>
      <vt:lpstr>Man-made Scene</vt:lpstr>
      <vt:lpstr>Can change spectrum, then reconstruct</vt:lpstr>
      <vt:lpstr>Low and High Pass filtering</vt:lpstr>
      <vt:lpstr>Today’s class</vt:lpstr>
      <vt:lpstr>Image representation</vt:lpstr>
      <vt:lpstr>Fourier vs. Spatial Representation</vt:lpstr>
      <vt:lpstr>Image Scaling</vt:lpstr>
      <vt:lpstr>Image sub-sampling</vt:lpstr>
      <vt:lpstr>Image sub-sampling</vt:lpstr>
      <vt:lpstr>Image sub-sampling</vt:lpstr>
      <vt:lpstr>Nyquist limit – 2D example</vt:lpstr>
      <vt:lpstr>Aliasing</vt:lpstr>
      <vt:lpstr>Gaussian pre-filtering</vt:lpstr>
      <vt:lpstr>Subsampling with Gaussian pre-filtering</vt:lpstr>
      <vt:lpstr>Compare with...</vt:lpstr>
      <vt:lpstr>Gaussian pre-filtering</vt:lpstr>
      <vt:lpstr>PowerPoint Presentation</vt:lpstr>
      <vt:lpstr>Gaussian pyramids  [Burt and Adelson, 1983]</vt:lpstr>
      <vt:lpstr>Why is it called a pyramid</vt:lpstr>
      <vt:lpstr>Gaussian pyramids  [Burt and Adelson, 1983]</vt:lpstr>
      <vt:lpstr>Gaussian pyramids  [Burt and Adelson, 1983]</vt:lpstr>
      <vt:lpstr>Gaussian Pyramid</vt:lpstr>
      <vt:lpstr>Gaussian pyramid</vt:lpstr>
      <vt:lpstr>Coarse-to-fine Image Registration</vt:lpstr>
      <vt:lpstr>Laplacian filter</vt:lpstr>
      <vt:lpstr>2D edge detection filters</vt:lpstr>
      <vt:lpstr>Computing Gaussian/Laplacian Pyramid</vt:lpstr>
      <vt:lpstr>Can we reconstruct the original from the laplacian pyramid? </vt:lpstr>
      <vt:lpstr>Laplacian Pyramid</vt:lpstr>
      <vt:lpstr>Laplace pyramid</vt:lpstr>
      <vt:lpstr>Laplacian pyramid</vt:lpstr>
      <vt:lpstr>Mathematical Foundation of Pyramids</vt:lpstr>
      <vt:lpstr>Example: Cascaded Convolutions</vt:lpstr>
      <vt:lpstr>Aside: Binomial Approximation</vt:lpstr>
      <vt:lpstr>Aside: Binomial Approximation</vt:lpstr>
      <vt:lpstr>Aside: Binomial Approximation</vt:lpstr>
      <vt:lpstr>Gaussian Smoothing at Different Scales</vt:lpstr>
      <vt:lpstr>Gaussian Smoothing at Different Scales</vt:lpstr>
      <vt:lpstr>Gaussian Smoothing at Different Scales</vt:lpstr>
      <vt:lpstr>Generating a Gaussian Pyramid</vt:lpstr>
      <vt:lpstr>Downsample</vt:lpstr>
      <vt:lpstr>Upsample</vt:lpstr>
      <vt:lpstr>Effective Sigma at Each Level</vt:lpstr>
      <vt:lpstr>How to build Pyramid in Python</vt:lpstr>
      <vt:lpstr>How to build Pyramid in Python</vt:lpstr>
      <vt:lpstr>How to build Pyramid in Python</vt:lpstr>
      <vt:lpstr>How to build Pyramid in Python</vt:lpstr>
      <vt:lpstr>How to build Pyramid in Python</vt:lpstr>
      <vt:lpstr>Hybrid Image</vt:lpstr>
      <vt:lpstr>Hybrid Image in Laplacian Pyramid</vt:lpstr>
      <vt:lpstr>Major uses of image pyramids</vt:lpstr>
      <vt:lpstr>Take-home reading</vt:lpstr>
    </vt:vector>
  </TitlesOfParts>
  <Company>American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CSC589 Introduction to Computer Vision Lecture 10</dc:title>
  <dc:creator>Bei Xiao</dc:creator>
  <cp:lastModifiedBy>Bei Xiao</cp:lastModifiedBy>
  <cp:revision>85</cp:revision>
  <dcterms:created xsi:type="dcterms:W3CDTF">2015-02-19T03:15:13Z</dcterms:created>
  <dcterms:modified xsi:type="dcterms:W3CDTF">2017-10-12T16:37:21Z</dcterms:modified>
</cp:coreProperties>
</file>